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801600" cy="9601200" type="A3"/>
  <p:notesSz cx="9926638" cy="1435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23DC"/>
    <a:srgbClr val="96CD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279" autoAdjust="0"/>
  </p:normalViewPr>
  <p:slideViewPr>
    <p:cSldViewPr snapToGrid="0" showGuides="1">
      <p:cViewPr varScale="1">
        <p:scale>
          <a:sx n="59" d="100"/>
          <a:sy n="59" d="100"/>
        </p:scale>
        <p:origin x="1032" y="5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fr-FR"/>
              <a:t>Modifiez le style du titre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FFB9887E-435E-41B2-810B-289312E7F2D5}" type="datetimeFigureOut">
              <a:rPr lang="fr-FR" smtClean="0"/>
              <a:t>04/11/2022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196AB0F-EC30-455F-88E2-F1387DCF667B}" type="slidenum">
              <a:rPr lang="fr-FR" smtClean="0"/>
              <a:t>‹N°›</a:t>
            </a:fld>
            <a:endParaRPr lang="fr-FR"/>
          </a:p>
        </p:txBody>
      </p:sp>
    </p:spTree>
    <p:extLst>
      <p:ext uri="{BB962C8B-B14F-4D97-AF65-F5344CB8AC3E}">
        <p14:creationId xmlns:p14="http://schemas.microsoft.com/office/powerpoint/2010/main" val="1845488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FB9887E-435E-41B2-810B-289312E7F2D5}" type="datetimeFigureOut">
              <a:rPr lang="fr-FR" smtClean="0"/>
              <a:t>04/11/2022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196AB0F-EC30-455F-88E2-F1387DCF667B}" type="slidenum">
              <a:rPr lang="fr-FR" smtClean="0"/>
              <a:t>‹N°›</a:t>
            </a:fld>
            <a:endParaRPr lang="fr-FR"/>
          </a:p>
        </p:txBody>
      </p:sp>
    </p:spTree>
    <p:extLst>
      <p:ext uri="{BB962C8B-B14F-4D97-AF65-F5344CB8AC3E}">
        <p14:creationId xmlns:p14="http://schemas.microsoft.com/office/powerpoint/2010/main" val="2682440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FB9887E-435E-41B2-810B-289312E7F2D5}" type="datetimeFigureOut">
              <a:rPr lang="fr-FR" smtClean="0"/>
              <a:t>04/11/2022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196AB0F-EC30-455F-88E2-F1387DCF667B}" type="slidenum">
              <a:rPr lang="fr-FR" smtClean="0"/>
              <a:t>‹N°›</a:t>
            </a:fld>
            <a:endParaRPr lang="fr-FR"/>
          </a:p>
        </p:txBody>
      </p:sp>
    </p:spTree>
    <p:extLst>
      <p:ext uri="{BB962C8B-B14F-4D97-AF65-F5344CB8AC3E}">
        <p14:creationId xmlns:p14="http://schemas.microsoft.com/office/powerpoint/2010/main" val="344018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FB9887E-435E-41B2-810B-289312E7F2D5}" type="datetimeFigureOut">
              <a:rPr lang="fr-FR" smtClean="0"/>
              <a:t>04/11/2022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196AB0F-EC30-455F-88E2-F1387DCF667B}" type="slidenum">
              <a:rPr lang="fr-FR" smtClean="0"/>
              <a:t>‹N°›</a:t>
            </a:fld>
            <a:endParaRPr lang="fr-FR"/>
          </a:p>
        </p:txBody>
      </p:sp>
    </p:spTree>
    <p:extLst>
      <p:ext uri="{BB962C8B-B14F-4D97-AF65-F5344CB8AC3E}">
        <p14:creationId xmlns:p14="http://schemas.microsoft.com/office/powerpoint/2010/main" val="4023789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fr-FR"/>
              <a:t>Modifiez le style du titre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FFB9887E-435E-41B2-810B-289312E7F2D5}" type="datetimeFigureOut">
              <a:rPr lang="fr-FR" smtClean="0"/>
              <a:t>04/11/2022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196AB0F-EC30-455F-88E2-F1387DCF667B}" type="slidenum">
              <a:rPr lang="fr-FR" smtClean="0"/>
              <a:t>‹N°›</a:t>
            </a:fld>
            <a:endParaRPr lang="fr-FR"/>
          </a:p>
        </p:txBody>
      </p:sp>
    </p:spTree>
    <p:extLst>
      <p:ext uri="{BB962C8B-B14F-4D97-AF65-F5344CB8AC3E}">
        <p14:creationId xmlns:p14="http://schemas.microsoft.com/office/powerpoint/2010/main" val="2959663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FB9887E-435E-41B2-810B-289312E7F2D5}" type="datetimeFigureOut">
              <a:rPr lang="fr-FR" smtClean="0"/>
              <a:t>04/11/2022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196AB0F-EC30-455F-88E2-F1387DCF667B}" type="slidenum">
              <a:rPr lang="fr-FR" smtClean="0"/>
              <a:t>‹N°›</a:t>
            </a:fld>
            <a:endParaRPr lang="fr-FR"/>
          </a:p>
        </p:txBody>
      </p:sp>
    </p:spTree>
    <p:extLst>
      <p:ext uri="{BB962C8B-B14F-4D97-AF65-F5344CB8AC3E}">
        <p14:creationId xmlns:p14="http://schemas.microsoft.com/office/powerpoint/2010/main" val="956701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fr-FR"/>
              <a:t>Modifiez le style du titre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fr-FR"/>
              <a:t>Modifier les styles du texte du masque</a:t>
            </a:r>
          </a:p>
        </p:txBody>
      </p:sp>
      <p:sp>
        <p:nvSpPr>
          <p:cNvPr id="4" name="Content Placeholder 3"/>
          <p:cNvSpPr>
            <a:spLocks noGrp="1"/>
          </p:cNvSpPr>
          <p:nvPr>
            <p:ph sz="half" idx="2"/>
          </p:nvPr>
        </p:nvSpPr>
        <p:spPr>
          <a:xfrm>
            <a:off x="881779" y="3507105"/>
            <a:ext cx="5415676" cy="515842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fr-FR"/>
              <a:t>Modifier les styles du texte du masque</a:t>
            </a:r>
          </a:p>
        </p:txBody>
      </p:sp>
      <p:sp>
        <p:nvSpPr>
          <p:cNvPr id="6" name="Content Placeholder 5"/>
          <p:cNvSpPr>
            <a:spLocks noGrp="1"/>
          </p:cNvSpPr>
          <p:nvPr>
            <p:ph sz="quarter" idx="4"/>
          </p:nvPr>
        </p:nvSpPr>
        <p:spPr>
          <a:xfrm>
            <a:off x="6480811" y="3507105"/>
            <a:ext cx="5442347" cy="515842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FB9887E-435E-41B2-810B-289312E7F2D5}" type="datetimeFigureOut">
              <a:rPr lang="fr-FR" smtClean="0"/>
              <a:t>04/11/2022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196AB0F-EC30-455F-88E2-F1387DCF667B}" type="slidenum">
              <a:rPr lang="fr-FR" smtClean="0"/>
              <a:t>‹N°›</a:t>
            </a:fld>
            <a:endParaRPr lang="fr-FR"/>
          </a:p>
        </p:txBody>
      </p:sp>
    </p:spTree>
    <p:extLst>
      <p:ext uri="{BB962C8B-B14F-4D97-AF65-F5344CB8AC3E}">
        <p14:creationId xmlns:p14="http://schemas.microsoft.com/office/powerpoint/2010/main" val="899479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FB9887E-435E-41B2-810B-289312E7F2D5}" type="datetimeFigureOut">
              <a:rPr lang="fr-FR" smtClean="0"/>
              <a:t>04/11/2022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196AB0F-EC30-455F-88E2-F1387DCF667B}" type="slidenum">
              <a:rPr lang="fr-FR" smtClean="0"/>
              <a:t>‹N°›</a:t>
            </a:fld>
            <a:endParaRPr lang="fr-FR"/>
          </a:p>
        </p:txBody>
      </p:sp>
    </p:spTree>
    <p:extLst>
      <p:ext uri="{BB962C8B-B14F-4D97-AF65-F5344CB8AC3E}">
        <p14:creationId xmlns:p14="http://schemas.microsoft.com/office/powerpoint/2010/main" val="3532152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B9887E-435E-41B2-810B-289312E7F2D5}" type="datetimeFigureOut">
              <a:rPr lang="fr-FR" smtClean="0"/>
              <a:t>04/11/2022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196AB0F-EC30-455F-88E2-F1387DCF667B}" type="slidenum">
              <a:rPr lang="fr-FR" smtClean="0"/>
              <a:t>‹N°›</a:t>
            </a:fld>
            <a:endParaRPr lang="fr-FR"/>
          </a:p>
        </p:txBody>
      </p:sp>
    </p:spTree>
    <p:extLst>
      <p:ext uri="{BB962C8B-B14F-4D97-AF65-F5344CB8AC3E}">
        <p14:creationId xmlns:p14="http://schemas.microsoft.com/office/powerpoint/2010/main" val="494356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fr-FR"/>
              <a:t>Modifiez le style du titre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FB9887E-435E-41B2-810B-289312E7F2D5}" type="datetimeFigureOut">
              <a:rPr lang="fr-FR" smtClean="0"/>
              <a:t>04/11/2022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196AB0F-EC30-455F-88E2-F1387DCF667B}" type="slidenum">
              <a:rPr lang="fr-FR" smtClean="0"/>
              <a:t>‹N°›</a:t>
            </a:fld>
            <a:endParaRPr lang="fr-FR"/>
          </a:p>
        </p:txBody>
      </p:sp>
    </p:spTree>
    <p:extLst>
      <p:ext uri="{BB962C8B-B14F-4D97-AF65-F5344CB8AC3E}">
        <p14:creationId xmlns:p14="http://schemas.microsoft.com/office/powerpoint/2010/main" val="1592306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fr-FR"/>
              <a:t>Modifiez le style du titre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fr-FR"/>
              <a:t>Cliquez sur l'icône pour ajouter une image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FB9887E-435E-41B2-810B-289312E7F2D5}" type="datetimeFigureOut">
              <a:rPr lang="fr-FR" smtClean="0"/>
              <a:t>04/11/2022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196AB0F-EC30-455F-88E2-F1387DCF667B}" type="slidenum">
              <a:rPr lang="fr-FR" smtClean="0"/>
              <a:t>‹N°›</a:t>
            </a:fld>
            <a:endParaRPr lang="fr-FR"/>
          </a:p>
        </p:txBody>
      </p:sp>
    </p:spTree>
    <p:extLst>
      <p:ext uri="{BB962C8B-B14F-4D97-AF65-F5344CB8AC3E}">
        <p14:creationId xmlns:p14="http://schemas.microsoft.com/office/powerpoint/2010/main" val="594616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FFB9887E-435E-41B2-810B-289312E7F2D5}" type="datetimeFigureOut">
              <a:rPr lang="fr-FR" smtClean="0"/>
              <a:t>04/11/2022</a:t>
            </a:fld>
            <a:endParaRPr lang="fr-FR"/>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8196AB0F-EC30-455F-88E2-F1387DCF667B}" type="slidenum">
              <a:rPr lang="fr-FR" smtClean="0"/>
              <a:t>‹N°›</a:t>
            </a:fld>
            <a:endParaRPr lang="fr-FR"/>
          </a:p>
        </p:txBody>
      </p:sp>
    </p:spTree>
    <p:extLst>
      <p:ext uri="{BB962C8B-B14F-4D97-AF65-F5344CB8AC3E}">
        <p14:creationId xmlns:p14="http://schemas.microsoft.com/office/powerpoint/2010/main" val="33773743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mage 19"/>
          <p:cNvPicPr>
            <a:picLocks noChangeAspect="1"/>
          </p:cNvPicPr>
          <p:nvPr/>
        </p:nvPicPr>
        <p:blipFill rotWithShape="1">
          <a:blip r:embed="rId2" cstate="print">
            <a:extLst>
              <a:ext uri="{28A0092B-C50C-407E-A947-70E740481C1C}">
                <a14:useLocalDpi xmlns:a14="http://schemas.microsoft.com/office/drawing/2010/main" val="0"/>
              </a:ext>
            </a:extLst>
          </a:blip>
          <a:srcRect t="27756" r="13546" b="30960"/>
          <a:stretch/>
        </p:blipFill>
        <p:spPr>
          <a:xfrm>
            <a:off x="448975" y="6362743"/>
            <a:ext cx="6215533" cy="2968128"/>
          </a:xfrm>
          <a:prstGeom prst="rect">
            <a:avLst/>
          </a:prstGeom>
        </p:spPr>
      </p:pic>
      <p:sp>
        <p:nvSpPr>
          <p:cNvPr id="7" name="Rectangle 6"/>
          <p:cNvSpPr/>
          <p:nvPr/>
        </p:nvSpPr>
        <p:spPr>
          <a:xfrm>
            <a:off x="6447285" y="7798352"/>
            <a:ext cx="5986302" cy="1569660"/>
          </a:xfrm>
          <a:prstGeom prst="rect">
            <a:avLst/>
          </a:prstGeom>
          <a:solidFill>
            <a:srgbClr val="96CD32"/>
          </a:solidFill>
        </p:spPr>
        <p:txBody>
          <a:bodyPr wrap="square">
            <a:spAutoFit/>
          </a:bodyPr>
          <a:lstStyle/>
          <a:p>
            <a:r>
              <a:rPr lang="fr-FR" sz="1200" b="1" dirty="0">
                <a:solidFill>
                  <a:srgbClr val="1423DC"/>
                </a:solidFill>
                <a:latin typeface="Public Sans" pitchFamily="50" charset="0"/>
              </a:rPr>
              <a:t>Enedis, qui </a:t>
            </a:r>
            <a:r>
              <a:rPr lang="fr-FR" sz="1200" b="1" dirty="0" smtClean="0">
                <a:solidFill>
                  <a:srgbClr val="1423DC"/>
                </a:solidFill>
                <a:latin typeface="Public Sans" pitchFamily="50" charset="0"/>
              </a:rPr>
              <a:t>sommes-nous </a:t>
            </a:r>
            <a:r>
              <a:rPr lang="fr-FR" sz="1200" b="1" dirty="0">
                <a:solidFill>
                  <a:srgbClr val="1423DC"/>
                </a:solidFill>
                <a:latin typeface="Public Sans" pitchFamily="50" charset="0"/>
              </a:rPr>
              <a:t>? </a:t>
            </a:r>
          </a:p>
          <a:p>
            <a:pPr algn="just"/>
            <a:r>
              <a:rPr lang="fr-FR" sz="1050" dirty="0" err="1">
                <a:latin typeface="Public Sans" pitchFamily="50" charset="0"/>
              </a:rPr>
              <a:t>Enedis</a:t>
            </a:r>
            <a:r>
              <a:rPr lang="fr-FR" sz="1050" dirty="0">
                <a:latin typeface="Public Sans" pitchFamily="50" charset="0"/>
              </a:rPr>
              <a:t> est une entreprise de service public, gestionnaire du réseau de distribution d’électricité qui emploie 38 000 personnes. Au service de 37 millions de clients, elle développe, exploite, modernise 1,4 million de kilomètres de réseau électrique basse et moyenne tension (230 et 20 000 volts) et gère les données associées. </a:t>
            </a:r>
            <a:r>
              <a:rPr lang="fr-FR" sz="1050" dirty="0" err="1">
                <a:latin typeface="Public Sans" pitchFamily="50" charset="0"/>
              </a:rPr>
              <a:t>Enedis</a:t>
            </a:r>
            <a:r>
              <a:rPr lang="fr-FR" sz="1050" dirty="0">
                <a:latin typeface="Public Sans" pitchFamily="50" charset="0"/>
              </a:rPr>
              <a:t> réalise les raccordements des clients, le dépannage 24h/24, 7J/7, le relevé des compteurs et toutes les interventions techniques. Intervenant pour le compte des collectivités locales, propriétaires des réseaux, elle est indépendante des fournisseurs d’énergie qui sont chargés de la vente et de la gestion du contrat de fourniture d’électricité</a:t>
            </a:r>
            <a:r>
              <a:rPr lang="fr-FR" sz="1050" dirty="0" smtClean="0">
                <a:latin typeface="Public Sans" pitchFamily="50" charset="0"/>
              </a:rPr>
              <a:t>.</a:t>
            </a:r>
          </a:p>
        </p:txBody>
      </p:sp>
      <p:sp>
        <p:nvSpPr>
          <p:cNvPr id="8" name="Rectangle 7"/>
          <p:cNvSpPr/>
          <p:nvPr/>
        </p:nvSpPr>
        <p:spPr>
          <a:xfrm>
            <a:off x="6435279" y="5066766"/>
            <a:ext cx="5986302" cy="1571750"/>
          </a:xfrm>
          <a:prstGeom prst="rect">
            <a:avLst/>
          </a:prstGeom>
          <a:noFill/>
          <a:ln w="12700">
            <a:solidFill>
              <a:srgbClr val="1423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000" dirty="0">
              <a:solidFill>
                <a:schemeClr val="bg1"/>
              </a:solidFill>
              <a:latin typeface="Public Sans" pitchFamily="50" charset="0"/>
            </a:endParaRPr>
          </a:p>
        </p:txBody>
      </p:sp>
      <p:pic>
        <p:nvPicPr>
          <p:cNvPr id="9" name="Imag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2637" y="5580699"/>
            <a:ext cx="575026" cy="575026"/>
          </a:xfrm>
          <a:prstGeom prst="rect">
            <a:avLst/>
          </a:prstGeom>
        </p:spPr>
      </p:pic>
      <p:sp>
        <p:nvSpPr>
          <p:cNvPr id="10" name="Rectangle 9"/>
          <p:cNvSpPr/>
          <p:nvPr/>
        </p:nvSpPr>
        <p:spPr>
          <a:xfrm>
            <a:off x="6468794" y="5125861"/>
            <a:ext cx="5859225" cy="1415772"/>
          </a:xfrm>
          <a:prstGeom prst="rect">
            <a:avLst/>
          </a:prstGeom>
        </p:spPr>
        <p:txBody>
          <a:bodyPr wrap="square">
            <a:spAutoFit/>
          </a:bodyPr>
          <a:lstStyle/>
          <a:p>
            <a:r>
              <a:rPr lang="fr-FR" sz="1400" b="1" dirty="0" smtClean="0">
                <a:solidFill>
                  <a:srgbClr val="1423DC"/>
                </a:solidFill>
                <a:latin typeface="Enedis Thin" pitchFamily="2" charset="0"/>
              </a:rPr>
              <a:t>BON À SAVOIR </a:t>
            </a:r>
          </a:p>
          <a:p>
            <a:pPr marL="171450" indent="-171450" algn="just">
              <a:buFont typeface="Arial" panose="020B0604020202020204" pitchFamily="34" charset="0"/>
              <a:buChar char="•"/>
            </a:pPr>
            <a:r>
              <a:rPr lang="fr-FR" sz="1200" b="1" dirty="0" smtClean="0">
                <a:solidFill>
                  <a:srgbClr val="1423DC"/>
                </a:solidFill>
                <a:latin typeface="Public Sans" pitchFamily="50" charset="0"/>
              </a:rPr>
              <a:t>Les techniciens d’</a:t>
            </a:r>
            <a:r>
              <a:rPr lang="fr-FR" sz="1200" b="1" dirty="0" err="1" smtClean="0">
                <a:solidFill>
                  <a:srgbClr val="1423DC"/>
                </a:solidFill>
                <a:latin typeface="Public Sans" pitchFamily="50" charset="0"/>
              </a:rPr>
              <a:t>Enedis</a:t>
            </a:r>
            <a:r>
              <a:rPr lang="fr-FR" sz="1200" b="1" dirty="0" smtClean="0">
                <a:solidFill>
                  <a:srgbClr val="1423DC"/>
                </a:solidFill>
                <a:latin typeface="Public Sans" pitchFamily="50" charset="0"/>
              </a:rPr>
              <a:t> ne sont pas impliqués </a:t>
            </a:r>
            <a:r>
              <a:rPr lang="fr-FR" sz="1200" dirty="0" smtClean="0">
                <a:solidFill>
                  <a:srgbClr val="1423DC"/>
                </a:solidFill>
                <a:latin typeface="Public Sans" pitchFamily="50" charset="0"/>
              </a:rPr>
              <a:t>dans le cadre des coupures temporaires</a:t>
            </a:r>
            <a:r>
              <a:rPr lang="fr-FR" sz="1200" dirty="0" smtClean="0">
                <a:solidFill>
                  <a:srgbClr val="FF0000"/>
                </a:solidFill>
                <a:latin typeface="Public Sans" pitchFamily="50" charset="0"/>
              </a:rPr>
              <a:t> </a:t>
            </a:r>
            <a:r>
              <a:rPr lang="fr-FR" sz="1200" dirty="0" smtClean="0">
                <a:solidFill>
                  <a:srgbClr val="1423DC"/>
                </a:solidFill>
                <a:latin typeface="Public Sans" pitchFamily="50" charset="0"/>
              </a:rPr>
              <a:t>liées au passage de l’hiver, </a:t>
            </a:r>
            <a:r>
              <a:rPr lang="fr-FR" sz="1200" b="1" dirty="0" smtClean="0">
                <a:solidFill>
                  <a:srgbClr val="1423DC"/>
                </a:solidFill>
                <a:latin typeface="Public Sans" pitchFamily="50" charset="0"/>
              </a:rPr>
              <a:t>elle seront réalisées à distance.</a:t>
            </a:r>
          </a:p>
          <a:p>
            <a:pPr marL="171450" indent="-171450" algn="just">
              <a:buFont typeface="Arial" panose="020B0604020202020204" pitchFamily="34" charset="0"/>
              <a:buChar char="•"/>
            </a:pPr>
            <a:r>
              <a:rPr lang="fr-FR" sz="1200" dirty="0" smtClean="0">
                <a:solidFill>
                  <a:srgbClr val="1423DC"/>
                </a:solidFill>
                <a:latin typeface="Public Sans" pitchFamily="50" charset="0"/>
              </a:rPr>
              <a:t>Ces potentielles coupures temporaires </a:t>
            </a:r>
            <a:r>
              <a:rPr lang="fr-FR" sz="1200" b="1" dirty="0" smtClean="0">
                <a:solidFill>
                  <a:srgbClr val="1423DC"/>
                </a:solidFill>
                <a:latin typeface="Public Sans" pitchFamily="50" charset="0"/>
              </a:rPr>
              <a:t>ne sont pas effectuées via le compteur électrique. </a:t>
            </a:r>
          </a:p>
          <a:p>
            <a:pPr marL="171450" indent="-171450" algn="just">
              <a:buFont typeface="Arial" panose="020B0604020202020204" pitchFamily="34" charset="0"/>
              <a:buChar char="•"/>
            </a:pPr>
            <a:r>
              <a:rPr lang="fr-FR" sz="1200" b="1" dirty="0" smtClean="0">
                <a:solidFill>
                  <a:srgbClr val="1423DC"/>
                </a:solidFill>
                <a:latin typeface="Public Sans" pitchFamily="50" charset="0"/>
              </a:rPr>
              <a:t>La réalimentation électrique s’effectuera automatiquement à distance </a:t>
            </a:r>
            <a:r>
              <a:rPr lang="fr-FR" sz="1200" dirty="0" smtClean="0">
                <a:solidFill>
                  <a:srgbClr val="1423DC"/>
                </a:solidFill>
                <a:latin typeface="Public Sans" pitchFamily="50" charset="0"/>
              </a:rPr>
              <a:t>sans aucune action de votre part.</a:t>
            </a:r>
            <a:endParaRPr lang="fr-FR" sz="1200" dirty="0">
              <a:solidFill>
                <a:srgbClr val="1423DC"/>
              </a:solidFill>
              <a:latin typeface="Public Sans" pitchFamily="50" charset="0"/>
            </a:endParaRPr>
          </a:p>
        </p:txBody>
      </p:sp>
      <p:grpSp>
        <p:nvGrpSpPr>
          <p:cNvPr id="4" name="Groupe 3"/>
          <p:cNvGrpSpPr/>
          <p:nvPr/>
        </p:nvGrpSpPr>
        <p:grpSpPr>
          <a:xfrm>
            <a:off x="6366678" y="1976745"/>
            <a:ext cx="378209" cy="395633"/>
            <a:chOff x="7725730" y="2922968"/>
            <a:chExt cx="378209" cy="395633"/>
          </a:xfrm>
        </p:grpSpPr>
        <p:sp>
          <p:nvSpPr>
            <p:cNvPr id="11" name="Ellipse 10"/>
            <p:cNvSpPr/>
            <p:nvPr/>
          </p:nvSpPr>
          <p:spPr>
            <a:xfrm>
              <a:off x="7725730" y="2922968"/>
              <a:ext cx="378209" cy="395633"/>
            </a:xfrm>
            <a:prstGeom prst="ellipse">
              <a:avLst/>
            </a:prstGeom>
            <a:solidFill>
              <a:schemeClr val="bg1"/>
            </a:solidFill>
            <a:ln w="9525">
              <a:solidFill>
                <a:srgbClr val="1423D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pic>
          <p:nvPicPr>
            <p:cNvPr id="13" name="Image 12"/>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763524" y="2979526"/>
              <a:ext cx="302619" cy="302619"/>
            </a:xfrm>
            <a:prstGeom prst="rect">
              <a:avLst/>
            </a:prstGeom>
          </p:spPr>
        </p:pic>
      </p:grpSp>
      <p:grpSp>
        <p:nvGrpSpPr>
          <p:cNvPr id="3" name="Groupe 2"/>
          <p:cNvGrpSpPr/>
          <p:nvPr/>
        </p:nvGrpSpPr>
        <p:grpSpPr>
          <a:xfrm>
            <a:off x="491628" y="1946144"/>
            <a:ext cx="378209" cy="395633"/>
            <a:chOff x="10148501" y="2925313"/>
            <a:chExt cx="378209" cy="395633"/>
          </a:xfrm>
        </p:grpSpPr>
        <p:sp>
          <p:nvSpPr>
            <p:cNvPr id="12" name="Ellipse 11"/>
            <p:cNvSpPr/>
            <p:nvPr/>
          </p:nvSpPr>
          <p:spPr>
            <a:xfrm>
              <a:off x="10148501" y="2925313"/>
              <a:ext cx="378209" cy="395633"/>
            </a:xfrm>
            <a:prstGeom prst="ellipse">
              <a:avLst/>
            </a:prstGeom>
            <a:solidFill>
              <a:schemeClr val="bg1"/>
            </a:solidFill>
            <a:ln w="9525">
              <a:solidFill>
                <a:srgbClr val="1423D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pic>
          <p:nvPicPr>
            <p:cNvPr id="14" name="Image 13"/>
            <p:cNvPicPr>
              <a:picLocks noChangeAspect="1"/>
            </p:cNvPicPr>
            <p:nvPr/>
          </p:nvPicPr>
          <p:blipFill>
            <a:blip r:embed="rId5" cstate="print">
              <a:clrChange>
                <a:clrFrom>
                  <a:srgbClr val="FFFEFF"/>
                </a:clrFrom>
                <a:clrTo>
                  <a:srgbClr val="FFFEFF">
                    <a:alpha val="0"/>
                  </a:srgbClr>
                </a:clrTo>
              </a:clrChange>
              <a:extLst>
                <a:ext uri="{28A0092B-C50C-407E-A947-70E740481C1C}">
                  <a14:useLocalDpi xmlns:a14="http://schemas.microsoft.com/office/drawing/2010/main" val="0"/>
                </a:ext>
              </a:extLst>
            </a:blip>
            <a:stretch>
              <a:fillRect/>
            </a:stretch>
          </p:blipFill>
          <p:spPr>
            <a:xfrm>
              <a:off x="10180359" y="2961062"/>
              <a:ext cx="314491" cy="314491"/>
            </a:xfrm>
            <a:prstGeom prst="rect">
              <a:avLst/>
            </a:prstGeom>
          </p:spPr>
        </p:pic>
      </p:grpSp>
      <p:sp>
        <p:nvSpPr>
          <p:cNvPr id="15" name="ZoneTexte 14"/>
          <p:cNvSpPr txBox="1"/>
          <p:nvPr/>
        </p:nvSpPr>
        <p:spPr>
          <a:xfrm>
            <a:off x="6330624" y="2405575"/>
            <a:ext cx="5827261" cy="276999"/>
          </a:xfrm>
          <a:prstGeom prst="rect">
            <a:avLst/>
          </a:prstGeom>
          <a:noFill/>
        </p:spPr>
        <p:txBody>
          <a:bodyPr wrap="square" rtlCol="0">
            <a:spAutoFit/>
          </a:bodyPr>
          <a:lstStyle/>
          <a:p>
            <a:r>
              <a:rPr lang="fr-FR" sz="1200" b="1" dirty="0">
                <a:solidFill>
                  <a:srgbClr val="1423DC"/>
                </a:solidFill>
                <a:latin typeface="Enedis Black" pitchFamily="2" charset="0"/>
              </a:rPr>
              <a:t>EN PRATIQUE</a:t>
            </a:r>
          </a:p>
        </p:txBody>
      </p:sp>
      <p:sp>
        <p:nvSpPr>
          <p:cNvPr id="16" name="Rectangle 15"/>
          <p:cNvSpPr/>
          <p:nvPr/>
        </p:nvSpPr>
        <p:spPr>
          <a:xfrm rot="16200000">
            <a:off x="8631870" y="5024897"/>
            <a:ext cx="7948010" cy="215444"/>
          </a:xfrm>
          <a:prstGeom prst="rect">
            <a:avLst/>
          </a:prstGeom>
        </p:spPr>
        <p:txBody>
          <a:bodyPr wrap="none">
            <a:spAutoFit/>
          </a:bodyPr>
          <a:lstStyle/>
          <a:p>
            <a:r>
              <a:rPr lang="fr-FR" sz="800" i="1" dirty="0"/>
              <a:t>Direction de la communication -  Conception: Communication Centre-Val de Loire – crédits photos : médiathèque Enedis – imprimé sur papier certifié FSC- Ne pas jeter sur la voie publique  </a:t>
            </a:r>
            <a:endParaRPr lang="fr-FR" sz="800" dirty="0"/>
          </a:p>
        </p:txBody>
      </p:sp>
      <p:sp>
        <p:nvSpPr>
          <p:cNvPr id="17" name="Rectangle 16"/>
          <p:cNvSpPr/>
          <p:nvPr/>
        </p:nvSpPr>
        <p:spPr>
          <a:xfrm>
            <a:off x="402168" y="2207759"/>
            <a:ext cx="5624242" cy="4524315"/>
          </a:xfrm>
          <a:prstGeom prst="rect">
            <a:avLst/>
          </a:prstGeom>
        </p:spPr>
        <p:txBody>
          <a:bodyPr wrap="square">
            <a:spAutoFit/>
          </a:bodyPr>
          <a:lstStyle/>
          <a:p>
            <a:pPr algn="just"/>
            <a:endParaRPr lang="fr-FR" sz="1200" dirty="0">
              <a:latin typeface="Public Sans" pitchFamily="50" charset="0"/>
            </a:endParaRPr>
          </a:p>
          <a:p>
            <a:pPr algn="just"/>
            <a:r>
              <a:rPr lang="fr-FR" sz="1200" b="1" dirty="0" smtClean="0">
                <a:solidFill>
                  <a:srgbClr val="1423DC"/>
                </a:solidFill>
                <a:latin typeface="Enedis Black" pitchFamily="2" charset="0"/>
              </a:rPr>
              <a:t>DE QUOI S’AGIT-IL ? </a:t>
            </a:r>
            <a:endParaRPr lang="fr-FR" sz="1200" b="1" dirty="0">
              <a:solidFill>
                <a:srgbClr val="1423DC"/>
              </a:solidFill>
              <a:latin typeface="Enedis Black" pitchFamily="2" charset="0"/>
            </a:endParaRPr>
          </a:p>
          <a:p>
            <a:pPr algn="just"/>
            <a:r>
              <a:rPr lang="fr-FR" sz="1200" dirty="0" smtClean="0">
                <a:latin typeface="Public Sans" pitchFamily="50" charset="0"/>
              </a:rPr>
              <a:t>Dans le contexte de crise énergétique, la consommation d’électricité pourrait être supérieure à la production malgré les efforts collectifs de sobriété énergétique. </a:t>
            </a:r>
          </a:p>
          <a:p>
            <a:pPr algn="just"/>
            <a:endParaRPr lang="fr-FR" sz="1200" b="1" dirty="0" smtClean="0">
              <a:latin typeface="Public Sans SemiBold" pitchFamily="2" charset="0"/>
            </a:endParaRPr>
          </a:p>
          <a:p>
            <a:pPr algn="just"/>
            <a:r>
              <a:rPr lang="fr-FR" sz="1200" b="1" dirty="0" smtClean="0">
                <a:latin typeface="Public Sans SemiBold" pitchFamily="2" charset="0"/>
              </a:rPr>
              <a:t>En dernier recours, une solution appelée « délestage » permet de réaliser des </a:t>
            </a:r>
            <a:r>
              <a:rPr lang="fr-FR" sz="1200" b="1" dirty="0" smtClean="0">
                <a:latin typeface="Public Sans" pitchFamily="50" charset="0"/>
              </a:rPr>
              <a:t>coupures temporaires, d’une durée de 2h, </a:t>
            </a:r>
            <a:r>
              <a:rPr lang="fr-FR" sz="1200" b="1" dirty="0">
                <a:latin typeface="Public Sans" pitchFamily="50" charset="0"/>
              </a:rPr>
              <a:t>maîtrisées et </a:t>
            </a:r>
            <a:r>
              <a:rPr lang="fr-FR" sz="1200" b="1" dirty="0" smtClean="0">
                <a:latin typeface="Public Sans" pitchFamily="50" charset="0"/>
              </a:rPr>
              <a:t>localisées, par zone géographique, </a:t>
            </a:r>
            <a:r>
              <a:rPr lang="fr-FR" sz="1200" b="1" dirty="0">
                <a:latin typeface="Public Sans" pitchFamily="50" charset="0"/>
              </a:rPr>
              <a:t>au moment des pics de consommation d’électricité le matin de 8h à 13h et le soir de 18h à 20h</a:t>
            </a:r>
            <a:r>
              <a:rPr lang="fr-FR" sz="1200" b="1" dirty="0" smtClean="0">
                <a:latin typeface="Public Sans" pitchFamily="50" charset="0"/>
              </a:rPr>
              <a:t>. </a:t>
            </a:r>
          </a:p>
          <a:p>
            <a:pPr algn="just"/>
            <a:endParaRPr lang="fr-FR" sz="1200" b="1" dirty="0" smtClean="0">
              <a:latin typeface="Public Sans" pitchFamily="50" charset="0"/>
            </a:endParaRPr>
          </a:p>
          <a:p>
            <a:pPr algn="just"/>
            <a:r>
              <a:rPr lang="fr-FR" sz="1200" dirty="0" smtClean="0">
                <a:latin typeface="Public Sans" pitchFamily="50" charset="0"/>
              </a:rPr>
              <a:t>Ce dispositif est activé à la demande de RTE </a:t>
            </a:r>
            <a:r>
              <a:rPr lang="fr-FR" sz="1200" dirty="0">
                <a:latin typeface="Public Sans" pitchFamily="50" charset="0"/>
              </a:rPr>
              <a:t>(gestionnaire du réseau de transport) et mis en place par </a:t>
            </a:r>
            <a:r>
              <a:rPr lang="fr-FR" sz="1200" dirty="0" err="1">
                <a:latin typeface="Public Sans" pitchFamily="50" charset="0"/>
              </a:rPr>
              <a:t>Enedis</a:t>
            </a:r>
            <a:r>
              <a:rPr lang="fr-FR" sz="1200" dirty="0">
                <a:latin typeface="Public Sans" pitchFamily="50" charset="0"/>
              </a:rPr>
              <a:t> (gestionnaire du réseau de distribution) directement sur le réseau électrique moyenne tension. </a:t>
            </a:r>
          </a:p>
          <a:p>
            <a:pPr algn="just"/>
            <a:endParaRPr lang="fr-FR" sz="1200" b="1" dirty="0" smtClean="0">
              <a:latin typeface="Public Sans" pitchFamily="50" charset="0"/>
            </a:endParaRPr>
          </a:p>
          <a:p>
            <a:pPr algn="just"/>
            <a:endParaRPr lang="fr-FR" sz="1200" dirty="0">
              <a:latin typeface="Public Sans" pitchFamily="50" charset="0"/>
            </a:endParaRPr>
          </a:p>
          <a:p>
            <a:pPr algn="just"/>
            <a:r>
              <a:rPr lang="fr-FR" sz="1200" b="1" cap="all" dirty="0">
                <a:solidFill>
                  <a:srgbClr val="1423DC"/>
                </a:solidFill>
                <a:latin typeface="Public Sans" pitchFamily="50" charset="0"/>
              </a:rPr>
              <a:t>Ê</a:t>
            </a:r>
            <a:r>
              <a:rPr lang="fr-FR" sz="1200" b="1" cap="all" dirty="0" smtClean="0">
                <a:solidFill>
                  <a:srgbClr val="1423DC"/>
                </a:solidFill>
                <a:latin typeface="Public Sans" pitchFamily="50" charset="0"/>
              </a:rPr>
              <a:t>tre </a:t>
            </a:r>
            <a:r>
              <a:rPr lang="fr-FR" sz="1200" b="1" cap="all" dirty="0">
                <a:solidFill>
                  <a:srgbClr val="1423DC"/>
                </a:solidFill>
                <a:latin typeface="Public Sans" pitchFamily="50" charset="0"/>
              </a:rPr>
              <a:t>alerté sur le site www.monecowatt.fr </a:t>
            </a:r>
            <a:endParaRPr lang="fr-FR" sz="1200" b="1" cap="all" dirty="0" smtClean="0">
              <a:solidFill>
                <a:srgbClr val="1423DC"/>
              </a:solidFill>
              <a:latin typeface="Public Sans" pitchFamily="50" charset="0"/>
            </a:endParaRPr>
          </a:p>
          <a:p>
            <a:pPr algn="just"/>
            <a:r>
              <a:rPr lang="fr-FR" sz="1200" dirty="0" smtClean="0">
                <a:latin typeface="Public Sans" pitchFamily="50" charset="0"/>
              </a:rPr>
              <a:t>Rendez-vous </a:t>
            </a:r>
            <a:r>
              <a:rPr lang="fr-FR" sz="1200" dirty="0">
                <a:latin typeface="Public Sans" pitchFamily="50" charset="0"/>
              </a:rPr>
              <a:t>sur le site </a:t>
            </a:r>
            <a:r>
              <a:rPr lang="fr-FR" sz="1200" b="1" dirty="0">
                <a:latin typeface="Public Sans" pitchFamily="50" charset="0"/>
              </a:rPr>
              <a:t>www.monecowatt.fr</a:t>
            </a:r>
            <a:r>
              <a:rPr lang="fr-FR" sz="1200" dirty="0">
                <a:latin typeface="Public Sans" pitchFamily="50" charset="0"/>
              </a:rPr>
              <a:t> pour vous inscrire à </a:t>
            </a:r>
            <a:r>
              <a:rPr lang="fr-FR" sz="1200" b="1" dirty="0">
                <a:latin typeface="Public Sans" pitchFamily="50" charset="0"/>
              </a:rPr>
              <a:t>l’alerte « vigilance coupure »</a:t>
            </a:r>
            <a:r>
              <a:rPr lang="fr-FR" sz="1200" dirty="0">
                <a:latin typeface="Public Sans" pitchFamily="50" charset="0"/>
              </a:rPr>
              <a:t> et participer aux actions de sobriété à travers des  </a:t>
            </a:r>
            <a:r>
              <a:rPr lang="fr-FR" sz="1200" dirty="0" smtClean="0">
                <a:latin typeface="Public Sans" pitchFamily="50" charset="0"/>
              </a:rPr>
              <a:t>           </a:t>
            </a:r>
            <a:r>
              <a:rPr lang="fr-FR" sz="1200" b="1" dirty="0">
                <a:latin typeface="Public Sans SemiBold" pitchFamily="2" charset="0"/>
              </a:rPr>
              <a:t>éco-gestes. </a:t>
            </a:r>
          </a:p>
          <a:p>
            <a:pPr algn="just"/>
            <a:r>
              <a:rPr lang="fr-FR" sz="1200" dirty="0">
                <a:latin typeface="Public Sans" pitchFamily="50" charset="0"/>
              </a:rPr>
              <a:t> </a:t>
            </a:r>
          </a:p>
          <a:p>
            <a:pPr algn="just"/>
            <a:endParaRPr lang="fr-FR" sz="1200" dirty="0">
              <a:latin typeface="Public Sans" pitchFamily="50" charset="0"/>
            </a:endParaRPr>
          </a:p>
          <a:p>
            <a:pPr algn="just"/>
            <a:endParaRPr lang="fr-FR" sz="1200" dirty="0">
              <a:latin typeface="Public Sans" pitchFamily="50" charset="0"/>
              <a:ea typeface="Calibri" panose="020F0502020204030204" pitchFamily="34" charset="0"/>
            </a:endParaRPr>
          </a:p>
          <a:p>
            <a:pPr algn="just"/>
            <a:endParaRPr lang="fr-FR" sz="1200" dirty="0">
              <a:latin typeface="Public Sans" pitchFamily="50" charset="0"/>
            </a:endParaRPr>
          </a:p>
        </p:txBody>
      </p:sp>
      <p:sp>
        <p:nvSpPr>
          <p:cNvPr id="18" name="Rectangle 17"/>
          <p:cNvSpPr/>
          <p:nvPr/>
        </p:nvSpPr>
        <p:spPr>
          <a:xfrm>
            <a:off x="491628" y="6284746"/>
            <a:ext cx="2131335" cy="1812341"/>
          </a:xfrm>
          <a:prstGeom prst="rect">
            <a:avLst/>
          </a:prstGeom>
          <a:solidFill>
            <a:srgbClr val="1423D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400"/>
          </a:p>
        </p:txBody>
      </p:sp>
      <p:sp>
        <p:nvSpPr>
          <p:cNvPr id="19" name="ZoneTexte 18"/>
          <p:cNvSpPr txBox="1"/>
          <p:nvPr/>
        </p:nvSpPr>
        <p:spPr>
          <a:xfrm>
            <a:off x="556502" y="6299776"/>
            <a:ext cx="2178074" cy="1600438"/>
          </a:xfrm>
          <a:prstGeom prst="rect">
            <a:avLst/>
          </a:prstGeom>
          <a:noFill/>
        </p:spPr>
        <p:txBody>
          <a:bodyPr wrap="square" rtlCol="0">
            <a:spAutoFit/>
          </a:bodyPr>
          <a:lstStyle/>
          <a:p>
            <a:r>
              <a:rPr lang="fr-FR" sz="1400" b="1" dirty="0">
                <a:solidFill>
                  <a:schemeClr val="bg1"/>
                </a:solidFill>
                <a:latin typeface="Enedis Thin" pitchFamily="2" charset="0"/>
              </a:rPr>
              <a:t>À </a:t>
            </a:r>
            <a:r>
              <a:rPr lang="fr-FR" sz="1400" b="1" dirty="0" smtClean="0">
                <a:solidFill>
                  <a:schemeClr val="bg1"/>
                </a:solidFill>
                <a:latin typeface="Enedis Thin" pitchFamily="2" charset="0"/>
              </a:rPr>
              <a:t>RETENIR</a:t>
            </a:r>
            <a:br>
              <a:rPr lang="fr-FR" sz="1400" b="1" dirty="0" smtClean="0">
                <a:solidFill>
                  <a:schemeClr val="bg1"/>
                </a:solidFill>
                <a:latin typeface="Enedis Thin" pitchFamily="2" charset="0"/>
              </a:rPr>
            </a:br>
            <a:endParaRPr lang="fr-FR" sz="1400" b="1" dirty="0">
              <a:solidFill>
                <a:schemeClr val="bg1"/>
              </a:solidFill>
              <a:latin typeface="Public Sans" pitchFamily="50" charset="0"/>
            </a:endParaRPr>
          </a:p>
          <a:p>
            <a:r>
              <a:rPr lang="fr-FR" sz="1400" b="1" dirty="0">
                <a:solidFill>
                  <a:schemeClr val="bg1"/>
                </a:solidFill>
                <a:latin typeface="Public Sans" pitchFamily="50" charset="0"/>
              </a:rPr>
              <a:t>Les  potentielles coupures </a:t>
            </a:r>
            <a:r>
              <a:rPr lang="fr-FR" sz="1400" b="1" dirty="0" smtClean="0">
                <a:solidFill>
                  <a:schemeClr val="bg1"/>
                </a:solidFill>
                <a:latin typeface="Public Sans" pitchFamily="50" charset="0"/>
              </a:rPr>
              <a:t>temporaires peuvent </a:t>
            </a:r>
            <a:r>
              <a:rPr lang="fr-FR" sz="1400" b="1" dirty="0">
                <a:solidFill>
                  <a:schemeClr val="bg1"/>
                </a:solidFill>
                <a:latin typeface="Public Sans" pitchFamily="50" charset="0"/>
              </a:rPr>
              <a:t>intervenir</a:t>
            </a:r>
          </a:p>
          <a:p>
            <a:pPr marL="171450" indent="-171450">
              <a:buFont typeface="Arial" panose="020B0604020202020204" pitchFamily="34" charset="0"/>
              <a:buChar char="•"/>
            </a:pPr>
            <a:r>
              <a:rPr lang="fr-FR" sz="1400" b="1" dirty="0">
                <a:solidFill>
                  <a:schemeClr val="bg1"/>
                </a:solidFill>
                <a:latin typeface="Public Sans" pitchFamily="50" charset="0"/>
              </a:rPr>
              <a:t>Entre 8h et 13h </a:t>
            </a:r>
          </a:p>
          <a:p>
            <a:pPr marL="171450" indent="-171450">
              <a:buFont typeface="Arial" panose="020B0604020202020204" pitchFamily="34" charset="0"/>
              <a:buChar char="•"/>
            </a:pPr>
            <a:r>
              <a:rPr lang="fr-FR" sz="1400" b="1" dirty="0">
                <a:solidFill>
                  <a:schemeClr val="bg1"/>
                </a:solidFill>
                <a:latin typeface="Public Sans" pitchFamily="50" charset="0"/>
              </a:rPr>
              <a:t>Entre 18h et 20h  </a:t>
            </a:r>
          </a:p>
        </p:txBody>
      </p:sp>
      <p:pic>
        <p:nvPicPr>
          <p:cNvPr id="21" name="Image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8945"/>
            <a:ext cx="1939489" cy="976383"/>
          </a:xfrm>
          <a:prstGeom prst="rect">
            <a:avLst/>
          </a:prstGeom>
        </p:spPr>
      </p:pic>
      <p:sp>
        <p:nvSpPr>
          <p:cNvPr id="22" name="ZoneTexte 21"/>
          <p:cNvSpPr txBox="1"/>
          <p:nvPr/>
        </p:nvSpPr>
        <p:spPr>
          <a:xfrm>
            <a:off x="448975" y="898887"/>
            <a:ext cx="11972606" cy="830997"/>
          </a:xfrm>
          <a:prstGeom prst="rect">
            <a:avLst/>
          </a:prstGeom>
          <a:solidFill>
            <a:srgbClr val="1423DC"/>
          </a:solidFill>
        </p:spPr>
        <p:txBody>
          <a:bodyPr wrap="square" rtlCol="0">
            <a:spAutoFit/>
          </a:bodyPr>
          <a:lstStyle/>
          <a:p>
            <a:pPr algn="ctr"/>
            <a:r>
              <a:rPr lang="fr-FR" sz="2800" dirty="0" smtClean="0">
                <a:solidFill>
                  <a:schemeClr val="bg1"/>
                </a:solidFill>
                <a:latin typeface="Enedis Black" pitchFamily="2" charset="0"/>
              </a:rPr>
              <a:t>PASSAGE DE L’HIVER </a:t>
            </a:r>
            <a:r>
              <a:rPr lang="fr-FR" sz="3600" dirty="0" smtClean="0">
                <a:solidFill>
                  <a:schemeClr val="bg1"/>
                </a:solidFill>
                <a:latin typeface="Enedis Black" pitchFamily="2" charset="0"/>
              </a:rPr>
              <a:t/>
            </a:r>
            <a:br>
              <a:rPr lang="fr-FR" sz="3600" dirty="0" smtClean="0">
                <a:solidFill>
                  <a:schemeClr val="bg1"/>
                </a:solidFill>
                <a:latin typeface="Enedis Black" pitchFamily="2" charset="0"/>
              </a:rPr>
            </a:br>
            <a:r>
              <a:rPr lang="fr-FR" sz="2000" b="1" dirty="0">
                <a:solidFill>
                  <a:schemeClr val="bg1"/>
                </a:solidFill>
                <a:latin typeface="Enedis" pitchFamily="2" charset="0"/>
              </a:rPr>
              <a:t>Dispositions à prendre en cas de </a:t>
            </a:r>
            <a:r>
              <a:rPr lang="fr-FR" sz="2000" b="1" dirty="0" smtClean="0">
                <a:solidFill>
                  <a:schemeClr val="bg1"/>
                </a:solidFill>
                <a:latin typeface="Enedis" pitchFamily="2" charset="0"/>
              </a:rPr>
              <a:t>potentiel délestage sur le réseau électrique</a:t>
            </a:r>
            <a:endParaRPr lang="fr-FR" sz="2000" dirty="0">
              <a:solidFill>
                <a:schemeClr val="bg1"/>
              </a:solidFill>
              <a:latin typeface="Enedis" pitchFamily="2" charset="0"/>
            </a:endParaRPr>
          </a:p>
        </p:txBody>
      </p:sp>
      <p:sp>
        <p:nvSpPr>
          <p:cNvPr id="2" name="Rectangle 1"/>
          <p:cNvSpPr/>
          <p:nvPr/>
        </p:nvSpPr>
        <p:spPr>
          <a:xfrm>
            <a:off x="6313827" y="3556203"/>
            <a:ext cx="6090957" cy="1272143"/>
          </a:xfrm>
          <a:prstGeom prst="rect">
            <a:avLst/>
          </a:prstGeom>
        </p:spPr>
        <p:txBody>
          <a:bodyPr wrap="square">
            <a:spAutoFit/>
          </a:bodyPr>
          <a:lstStyle/>
          <a:p>
            <a:pPr>
              <a:lnSpc>
                <a:spcPts val="2000"/>
              </a:lnSpc>
            </a:pPr>
            <a:r>
              <a:rPr lang="fr-FR" sz="1200" b="1" cap="all" dirty="0">
                <a:solidFill>
                  <a:srgbClr val="1423DC"/>
                </a:solidFill>
                <a:latin typeface="Public Sans" pitchFamily="50" charset="0"/>
              </a:rPr>
              <a:t>MESURES DE PRECAUTIONS A PRENDRE </a:t>
            </a:r>
          </a:p>
          <a:p>
            <a:pPr algn="just">
              <a:lnSpc>
                <a:spcPts val="2000"/>
              </a:lnSpc>
            </a:pPr>
            <a:r>
              <a:rPr lang="fr-FR" b="1" baseline="30000" dirty="0">
                <a:solidFill>
                  <a:srgbClr val="000000"/>
                </a:solidFill>
                <a:latin typeface="Public Sans" pitchFamily="2" charset="0"/>
              </a:rPr>
              <a:t>• Ne pas utiliser l’ascenseur </a:t>
            </a:r>
            <a:endParaRPr lang="fr-FR" baseline="30000" dirty="0">
              <a:solidFill>
                <a:srgbClr val="000000"/>
              </a:solidFill>
              <a:latin typeface="Public Sans" pitchFamily="2" charset="0"/>
            </a:endParaRPr>
          </a:p>
          <a:p>
            <a:pPr algn="just">
              <a:lnSpc>
                <a:spcPts val="1300"/>
              </a:lnSpc>
            </a:pPr>
            <a:r>
              <a:rPr lang="fr-FR" b="1" baseline="30000" dirty="0">
                <a:solidFill>
                  <a:srgbClr val="000000"/>
                </a:solidFill>
                <a:latin typeface="Public Sans" pitchFamily="2" charset="0"/>
              </a:rPr>
              <a:t>• Limiter l’ouverture</a:t>
            </a:r>
            <a:r>
              <a:rPr lang="fr-FR" baseline="30000" dirty="0">
                <a:solidFill>
                  <a:srgbClr val="000000"/>
                </a:solidFill>
                <a:latin typeface="Public Sans" pitchFamily="2" charset="0"/>
              </a:rPr>
              <a:t> </a:t>
            </a:r>
            <a:r>
              <a:rPr lang="fr-FR" baseline="30000" dirty="0" smtClean="0">
                <a:solidFill>
                  <a:srgbClr val="000000"/>
                </a:solidFill>
                <a:latin typeface="Public Sans" pitchFamily="2" charset="0"/>
              </a:rPr>
              <a:t>de </a:t>
            </a:r>
            <a:r>
              <a:rPr lang="fr-FR" baseline="30000" dirty="0">
                <a:solidFill>
                  <a:srgbClr val="000000"/>
                </a:solidFill>
                <a:latin typeface="Public Sans" pitchFamily="2" charset="0"/>
              </a:rPr>
              <a:t>votre frigo et des fenêtres pendant la coupure</a:t>
            </a:r>
          </a:p>
          <a:p>
            <a:pPr algn="just">
              <a:lnSpc>
                <a:spcPts val="1300"/>
              </a:lnSpc>
            </a:pPr>
            <a:r>
              <a:rPr lang="fr-FR" b="1" baseline="30000" dirty="0">
                <a:solidFill>
                  <a:srgbClr val="000000"/>
                </a:solidFill>
                <a:latin typeface="Public Sans" pitchFamily="2" charset="0"/>
              </a:rPr>
              <a:t>• Prudence</a:t>
            </a:r>
            <a:r>
              <a:rPr lang="fr-FR" baseline="30000" dirty="0">
                <a:solidFill>
                  <a:srgbClr val="000000"/>
                </a:solidFill>
                <a:latin typeface="Public Sans" pitchFamily="2" charset="0"/>
              </a:rPr>
              <a:t> </a:t>
            </a:r>
            <a:r>
              <a:rPr lang="fr-FR" baseline="30000" dirty="0" smtClean="0">
                <a:solidFill>
                  <a:srgbClr val="000000"/>
                </a:solidFill>
                <a:latin typeface="Public Sans" pitchFamily="2" charset="0"/>
              </a:rPr>
              <a:t>lors de </a:t>
            </a:r>
            <a:r>
              <a:rPr lang="fr-FR" baseline="30000" dirty="0">
                <a:solidFill>
                  <a:srgbClr val="000000"/>
                </a:solidFill>
                <a:latin typeface="Public Sans" pitchFamily="2" charset="0"/>
              </a:rPr>
              <a:t>l’utilisation de bougies </a:t>
            </a:r>
          </a:p>
          <a:p>
            <a:pPr algn="just">
              <a:lnSpc>
                <a:spcPts val="1300"/>
              </a:lnSpc>
            </a:pPr>
            <a:r>
              <a:rPr lang="fr-FR" b="1" baseline="30000" dirty="0">
                <a:solidFill>
                  <a:srgbClr val="000000"/>
                </a:solidFill>
                <a:latin typeface="Public Sans" pitchFamily="2" charset="0"/>
              </a:rPr>
              <a:t>•</a:t>
            </a:r>
            <a:r>
              <a:rPr lang="fr-FR" baseline="30000" dirty="0">
                <a:solidFill>
                  <a:srgbClr val="000000"/>
                </a:solidFill>
                <a:latin typeface="Public Sans" pitchFamily="2" charset="0"/>
              </a:rPr>
              <a:t> </a:t>
            </a:r>
            <a:r>
              <a:rPr lang="fr-FR" b="1" baseline="30000" dirty="0">
                <a:solidFill>
                  <a:srgbClr val="000000"/>
                </a:solidFill>
                <a:latin typeface="Public Sans" pitchFamily="2" charset="0"/>
              </a:rPr>
              <a:t>Ne pas recourir</a:t>
            </a:r>
            <a:r>
              <a:rPr lang="fr-FR" baseline="30000" dirty="0">
                <a:solidFill>
                  <a:srgbClr val="000000"/>
                </a:solidFill>
                <a:latin typeface="Public Sans" pitchFamily="2" charset="0"/>
              </a:rPr>
              <a:t> à des solutions d’</a:t>
            </a:r>
            <a:r>
              <a:rPr lang="fr-FR" b="1" baseline="30000" dirty="0">
                <a:solidFill>
                  <a:srgbClr val="000000"/>
                </a:solidFill>
                <a:latin typeface="Public Sans" pitchFamily="2" charset="0"/>
              </a:rPr>
              <a:t>alimentation électrique non sécurisées </a:t>
            </a:r>
            <a:endParaRPr lang="fr-FR" baseline="30000" dirty="0">
              <a:solidFill>
                <a:srgbClr val="000000"/>
              </a:solidFill>
              <a:latin typeface="Public Sans" pitchFamily="2" charset="0"/>
            </a:endParaRPr>
          </a:p>
          <a:p>
            <a:pPr algn="just">
              <a:lnSpc>
                <a:spcPts val="1300"/>
              </a:lnSpc>
            </a:pPr>
            <a:r>
              <a:rPr lang="fr-FR" b="1" baseline="30000" dirty="0">
                <a:solidFill>
                  <a:srgbClr val="000000"/>
                </a:solidFill>
                <a:latin typeface="Public Sans" pitchFamily="2" charset="0"/>
              </a:rPr>
              <a:t>• Ne pas manipuler </a:t>
            </a:r>
            <a:r>
              <a:rPr lang="fr-FR" b="1" baseline="30000" dirty="0" smtClean="0">
                <a:solidFill>
                  <a:srgbClr val="000000"/>
                </a:solidFill>
                <a:latin typeface="Public Sans" pitchFamily="2" charset="0"/>
              </a:rPr>
              <a:t>le </a:t>
            </a:r>
            <a:r>
              <a:rPr lang="fr-FR" b="1" baseline="30000" dirty="0">
                <a:solidFill>
                  <a:srgbClr val="000000"/>
                </a:solidFill>
                <a:latin typeface="Public Sans" pitchFamily="2" charset="0"/>
              </a:rPr>
              <a:t>disjoncteur ni </a:t>
            </a:r>
            <a:r>
              <a:rPr lang="fr-FR" b="1" baseline="30000" dirty="0" smtClean="0">
                <a:solidFill>
                  <a:srgbClr val="000000"/>
                </a:solidFill>
                <a:latin typeface="Public Sans" pitchFamily="2" charset="0"/>
              </a:rPr>
              <a:t>le </a:t>
            </a:r>
            <a:r>
              <a:rPr lang="fr-FR" b="1" baseline="30000" dirty="0">
                <a:solidFill>
                  <a:srgbClr val="000000"/>
                </a:solidFill>
                <a:latin typeface="Public Sans" pitchFamily="2" charset="0"/>
              </a:rPr>
              <a:t>compteur pendant la période </a:t>
            </a:r>
            <a:r>
              <a:rPr lang="fr-FR" b="1" baseline="30000" dirty="0" smtClean="0">
                <a:solidFill>
                  <a:srgbClr val="000000"/>
                </a:solidFill>
                <a:latin typeface="Public Sans" pitchFamily="2" charset="0"/>
              </a:rPr>
              <a:t>de</a:t>
            </a:r>
            <a:r>
              <a:rPr lang="fr-FR" b="1" dirty="0" smtClean="0">
                <a:solidFill>
                  <a:srgbClr val="000000"/>
                </a:solidFill>
                <a:latin typeface="Public Sans" pitchFamily="2" charset="0"/>
              </a:rPr>
              <a:t> </a:t>
            </a:r>
            <a:r>
              <a:rPr lang="fr-FR" b="1" baseline="30000" dirty="0" smtClean="0">
                <a:solidFill>
                  <a:srgbClr val="000000"/>
                </a:solidFill>
                <a:latin typeface="Public Sans" pitchFamily="2" charset="0"/>
              </a:rPr>
              <a:t>coupure</a:t>
            </a:r>
            <a:endParaRPr lang="fr-FR" dirty="0"/>
          </a:p>
        </p:txBody>
      </p:sp>
      <p:sp>
        <p:nvSpPr>
          <p:cNvPr id="23" name="Rectangle 22"/>
          <p:cNvSpPr/>
          <p:nvPr/>
        </p:nvSpPr>
        <p:spPr>
          <a:xfrm>
            <a:off x="6330624" y="2754479"/>
            <a:ext cx="6074160" cy="887422"/>
          </a:xfrm>
          <a:prstGeom prst="rect">
            <a:avLst/>
          </a:prstGeom>
        </p:spPr>
        <p:txBody>
          <a:bodyPr wrap="square">
            <a:spAutoFit/>
          </a:bodyPr>
          <a:lstStyle/>
          <a:p>
            <a:pPr algn="just"/>
            <a:endParaRPr lang="fr-FR" sz="800" b="1" cap="all" dirty="0">
              <a:latin typeface="Public Sans" pitchFamily="50" charset="0"/>
            </a:endParaRPr>
          </a:p>
          <a:p>
            <a:pPr>
              <a:lnSpc>
                <a:spcPts val="1900"/>
              </a:lnSpc>
            </a:pPr>
            <a:r>
              <a:rPr lang="fr-FR" sz="1200" b="1" cap="all" dirty="0">
                <a:solidFill>
                  <a:srgbClr val="1423DC"/>
                </a:solidFill>
                <a:latin typeface="Public Sans" pitchFamily="50" charset="0"/>
              </a:rPr>
              <a:t>JE N’AI PAS ACCÈS À INTERNET ? </a:t>
            </a:r>
          </a:p>
          <a:p>
            <a:pPr>
              <a:lnSpc>
                <a:spcPts val="1900"/>
              </a:lnSpc>
            </a:pPr>
            <a:r>
              <a:rPr lang="fr-FR" baseline="30000" dirty="0" smtClean="0">
                <a:solidFill>
                  <a:srgbClr val="000000"/>
                </a:solidFill>
                <a:latin typeface="Public Sans" pitchFamily="2" charset="0"/>
              </a:rPr>
              <a:t>Je </a:t>
            </a:r>
            <a:r>
              <a:rPr lang="fr-FR" baseline="30000" dirty="0">
                <a:solidFill>
                  <a:srgbClr val="000000"/>
                </a:solidFill>
                <a:latin typeface="Public Sans" pitchFamily="2" charset="0"/>
              </a:rPr>
              <a:t>peux appeler le </a:t>
            </a:r>
            <a:r>
              <a:rPr lang="fr-FR" b="1" baseline="30000" dirty="0">
                <a:solidFill>
                  <a:srgbClr val="000000"/>
                </a:solidFill>
                <a:latin typeface="Public Sans" pitchFamily="2" charset="0"/>
              </a:rPr>
              <a:t>09 70 82 00 </a:t>
            </a:r>
            <a:r>
              <a:rPr lang="fr-FR" b="1" baseline="30000" dirty="0" smtClean="0">
                <a:solidFill>
                  <a:srgbClr val="000000"/>
                </a:solidFill>
                <a:latin typeface="Public Sans" pitchFamily="2" charset="0"/>
              </a:rPr>
              <a:t>70 </a:t>
            </a:r>
            <a:r>
              <a:rPr lang="fr-FR" baseline="30000" dirty="0">
                <a:solidFill>
                  <a:srgbClr val="000000"/>
                </a:solidFill>
                <a:latin typeface="Public Sans" pitchFamily="2" charset="0"/>
              </a:rPr>
              <a:t>(serveur vocal)</a:t>
            </a:r>
          </a:p>
          <a:p>
            <a:endParaRPr lang="fr-FR" b="1" baseline="30000" dirty="0">
              <a:solidFill>
                <a:srgbClr val="000000"/>
              </a:solidFill>
              <a:latin typeface="Public Sans" pitchFamily="2" charset="0"/>
            </a:endParaRPr>
          </a:p>
        </p:txBody>
      </p:sp>
      <p:sp>
        <p:nvSpPr>
          <p:cNvPr id="24" name="Rectangle 23"/>
          <p:cNvSpPr/>
          <p:nvPr/>
        </p:nvSpPr>
        <p:spPr>
          <a:xfrm>
            <a:off x="6397485" y="7005429"/>
            <a:ext cx="6007299" cy="685188"/>
          </a:xfrm>
          <a:prstGeom prst="rect">
            <a:avLst/>
          </a:prstGeom>
        </p:spPr>
        <p:txBody>
          <a:bodyPr wrap="square">
            <a:spAutoFit/>
          </a:bodyPr>
          <a:lstStyle/>
          <a:p>
            <a:pPr algn="just">
              <a:lnSpc>
                <a:spcPct val="107000"/>
              </a:lnSpc>
              <a:spcAft>
                <a:spcPts val="800"/>
              </a:spcAft>
            </a:pPr>
            <a:r>
              <a:rPr lang="fr-FR" b="1" baseline="30000" dirty="0">
                <a:solidFill>
                  <a:srgbClr val="000000"/>
                </a:solidFill>
                <a:latin typeface="Public Sans" pitchFamily="2" charset="0"/>
              </a:rPr>
              <a:t>En cas de travaux sur le réseau</a:t>
            </a:r>
            <a:r>
              <a:rPr lang="fr-FR" baseline="30000" dirty="0">
                <a:solidFill>
                  <a:srgbClr val="000000"/>
                </a:solidFill>
                <a:latin typeface="Public Sans" pitchFamily="2" charset="0"/>
              </a:rPr>
              <a:t>, téléchargez l’application </a:t>
            </a:r>
            <a:r>
              <a:rPr lang="fr-FR" b="1" baseline="30000" dirty="0" err="1">
                <a:solidFill>
                  <a:srgbClr val="000000"/>
                </a:solidFill>
                <a:latin typeface="Public Sans" pitchFamily="2" charset="0"/>
              </a:rPr>
              <a:t>Enedis</a:t>
            </a:r>
            <a:r>
              <a:rPr lang="fr-FR" b="1" baseline="30000" dirty="0">
                <a:solidFill>
                  <a:srgbClr val="000000"/>
                </a:solidFill>
                <a:latin typeface="Public Sans" pitchFamily="2" charset="0"/>
              </a:rPr>
              <a:t> à mes côtés </a:t>
            </a:r>
            <a:r>
              <a:rPr lang="fr-FR" b="1" baseline="30000" dirty="0" smtClean="0">
                <a:solidFill>
                  <a:srgbClr val="000000"/>
                </a:solidFill>
                <a:latin typeface="Public Sans" pitchFamily="2" charset="0"/>
              </a:rPr>
              <a:t>          </a:t>
            </a:r>
            <a:r>
              <a:rPr lang="fr-FR" baseline="30000" dirty="0" smtClean="0">
                <a:solidFill>
                  <a:srgbClr val="000000"/>
                </a:solidFill>
                <a:latin typeface="Public Sans" pitchFamily="2" charset="0"/>
              </a:rPr>
              <a:t>ou </a:t>
            </a:r>
            <a:r>
              <a:rPr lang="fr-FR" baseline="30000" dirty="0">
                <a:solidFill>
                  <a:srgbClr val="000000"/>
                </a:solidFill>
                <a:latin typeface="Public Sans" pitchFamily="2" charset="0"/>
              </a:rPr>
              <a:t>contactez le Centre d’Appels Dépannage d’</a:t>
            </a:r>
            <a:r>
              <a:rPr lang="fr-FR" baseline="30000" dirty="0" err="1">
                <a:solidFill>
                  <a:srgbClr val="000000"/>
                </a:solidFill>
                <a:latin typeface="Public Sans" pitchFamily="2" charset="0"/>
              </a:rPr>
              <a:t>Enedis</a:t>
            </a:r>
            <a:r>
              <a:rPr lang="fr-FR" baseline="30000" dirty="0">
                <a:solidFill>
                  <a:srgbClr val="000000"/>
                </a:solidFill>
                <a:latin typeface="Public Sans" pitchFamily="2" charset="0"/>
              </a:rPr>
              <a:t> </a:t>
            </a:r>
            <a:r>
              <a:rPr lang="fr-FR" b="1" baseline="30000" dirty="0">
                <a:solidFill>
                  <a:srgbClr val="000000"/>
                </a:solidFill>
                <a:latin typeface="Public Sans" pitchFamily="2" charset="0"/>
              </a:rPr>
              <a:t>par téléphone 24h/24, 7j/7 : 09 726 750 </a:t>
            </a:r>
            <a:r>
              <a:rPr lang="fr-FR" baseline="30000" dirty="0">
                <a:solidFill>
                  <a:srgbClr val="000000"/>
                </a:solidFill>
                <a:latin typeface="Public Sans" pitchFamily="2" charset="0"/>
              </a:rPr>
              <a:t>+ deux chiffres de votre département. </a:t>
            </a:r>
          </a:p>
        </p:txBody>
      </p:sp>
    </p:spTree>
    <p:extLst>
      <p:ext uri="{BB962C8B-B14F-4D97-AF65-F5344CB8AC3E}">
        <p14:creationId xmlns:p14="http://schemas.microsoft.com/office/powerpoint/2010/main" val="154561833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5878B466D214349B1D80034BF4A6DA9" ma:contentTypeVersion="0" ma:contentTypeDescription="Crée un document." ma:contentTypeScope="" ma:versionID="e6bfcffde978e61826d984fb7ed1a364">
  <xsd:schema xmlns:xsd="http://www.w3.org/2001/XMLSchema" xmlns:xs="http://www.w3.org/2001/XMLSchema" xmlns:p="http://schemas.microsoft.com/office/2006/metadata/properties" targetNamespace="http://schemas.microsoft.com/office/2006/metadata/properties" ma:root="true" ma:fieldsID="ab09c1ba23edfaa45a5e9d385267c9b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4B089B1-AB21-4C84-B42E-100356DE14BC}"/>
</file>

<file path=customXml/itemProps2.xml><?xml version="1.0" encoding="utf-8"?>
<ds:datastoreItem xmlns:ds="http://schemas.openxmlformats.org/officeDocument/2006/customXml" ds:itemID="{08F76706-79C7-4E51-A4F3-C9A4D345B6DD}"/>
</file>

<file path=customXml/itemProps3.xml><?xml version="1.0" encoding="utf-8"?>
<ds:datastoreItem xmlns:ds="http://schemas.openxmlformats.org/officeDocument/2006/customXml" ds:itemID="{93043150-EF76-447C-BAAE-BE331FEF5F47}"/>
</file>

<file path=docProps/app.xml><?xml version="1.0" encoding="utf-8"?>
<Properties xmlns="http://schemas.openxmlformats.org/officeDocument/2006/extended-properties" xmlns:vt="http://schemas.openxmlformats.org/officeDocument/2006/docPropsVTypes">
  <Template>Office Theme</Template>
  <TotalTime>515</TotalTime>
  <Words>506</Words>
  <Application>Microsoft Office PowerPoint</Application>
  <PresentationFormat>A3 (297 x 420 mm)</PresentationFormat>
  <Paragraphs>36</Paragraphs>
  <Slides>1</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vt:i4>
      </vt:variant>
    </vt:vector>
  </HeadingPairs>
  <TitlesOfParts>
    <vt:vector size="10" baseType="lpstr">
      <vt:lpstr>Arial</vt:lpstr>
      <vt:lpstr>Calibri</vt:lpstr>
      <vt:lpstr>Calibri Light</vt:lpstr>
      <vt:lpstr>Enedis</vt:lpstr>
      <vt:lpstr>Enedis Black</vt:lpstr>
      <vt:lpstr>Enedis Thin</vt:lpstr>
      <vt:lpstr>Public Sans</vt:lpstr>
      <vt:lpstr>Public Sans SemiBold</vt:lpstr>
      <vt:lpstr>Thème Office</vt:lpstr>
      <vt:lpstr>Présentation PowerPoint</vt:lpstr>
    </vt:vector>
  </TitlesOfParts>
  <Company>ENEDIS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BONO Alexandra</dc:creator>
  <cp:lastModifiedBy>SAINT-SULPICE Florence</cp:lastModifiedBy>
  <cp:revision>36</cp:revision>
  <cp:lastPrinted>2022-09-26T08:08:18Z</cp:lastPrinted>
  <dcterms:created xsi:type="dcterms:W3CDTF">2022-09-26T08:03:41Z</dcterms:created>
  <dcterms:modified xsi:type="dcterms:W3CDTF">2022-11-04T17:11:46Z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0x01010015878B466D214349B1D80034BF4A6DA9</vt:lpwstr>
  </property>
</Properties>
</file>